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</p:sldMasterIdLst>
  <p:notesMasterIdLst>
    <p:notesMasterId r:id="rId17"/>
  </p:notesMasterIdLst>
  <p:handoutMasterIdLst>
    <p:handoutMasterId r:id="rId18"/>
  </p:handoutMasterIdLst>
  <p:sldIdLst>
    <p:sldId id="9776" r:id="rId5"/>
    <p:sldId id="263" r:id="rId6"/>
    <p:sldId id="877" r:id="rId7"/>
    <p:sldId id="816" r:id="rId8"/>
    <p:sldId id="9773" r:id="rId9"/>
    <p:sldId id="9774" r:id="rId10"/>
    <p:sldId id="9775" r:id="rId11"/>
    <p:sldId id="331" r:id="rId12"/>
    <p:sldId id="372" r:id="rId13"/>
    <p:sldId id="876" r:id="rId14"/>
    <p:sldId id="882" r:id="rId15"/>
    <p:sldId id="1923" r:id="rId16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7"/>
    <p:restoredTop sz="95102"/>
  </p:normalViewPr>
  <p:slideViewPr>
    <p:cSldViewPr snapToGrid="0" snapToObjects="1">
      <p:cViewPr varScale="1">
        <p:scale>
          <a:sx n="171" d="100"/>
          <a:sy n="171" d="100"/>
        </p:scale>
        <p:origin x="792" y="80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9/26/19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9/26/19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points to cover: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None of these three ways are the means for what you’ll do forever.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example, after using Transformation Advisor, you may receive recommendations that alter your plans from a lift and shift to a refactor or rebuild.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18D02FFD-07D4-5C4F-BD77-921008177348}" type="slidenum">
              <a:rPr lang="en-US" smtClean="0">
                <a:solidFill>
                  <a:prstClr val="black"/>
                </a:solidFill>
              </a:rPr>
              <a:pPr defTabSz="685800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6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slide...</a:t>
            </a:r>
          </a:p>
          <a:p>
            <a:endParaRPr lang="en-US" dirty="0"/>
          </a:p>
          <a:p>
            <a:r>
              <a:rPr lang="en-US" dirty="0"/>
              <a:t>But we are getting a little ahead of ourselves. What are containers? How are they managed for productions applications? What does the stack for enterprise cloud native applications look like?</a:t>
            </a:r>
          </a:p>
          <a:p>
            <a:endParaRPr lang="en-US" dirty="0"/>
          </a:p>
          <a:p>
            <a:r>
              <a:rPr lang="en-US" dirty="0"/>
              <a:t>Let’s go through the underlying pieces starting with a bit more on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7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Repackaging into </a:t>
            </a:r>
            <a:r>
              <a:rPr lang="en-US" dirty="0" err="1"/>
              <a:t>macroservices</a:t>
            </a:r>
            <a:r>
              <a:rPr lang="en-US" dirty="0"/>
              <a:t> provides an improvement over Replatform – but we can do better when there is ROI by refactoring the application to </a:t>
            </a:r>
            <a:r>
              <a:rPr lang="en-US" dirty="0" err="1"/>
              <a:t>microservies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4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7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46B0-E623-43C3-B998-5542CCB464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1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7411"/>
            <a:ext cx="4695713" cy="1773289"/>
          </a:xfrm>
        </p:spPr>
        <p:txBody>
          <a:bodyPr anchor="b"/>
          <a:lstStyle>
            <a:lvl1pPr marL="171450"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1871830"/>
            <a:ext cx="4695713" cy="1229747"/>
          </a:xfrm>
        </p:spPr>
        <p:txBody>
          <a:bodyPr/>
          <a:lstStyle>
            <a:lvl1pPr marL="17145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46FA28-7BAF-435F-973D-8C53170425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0143" y="1285875"/>
            <a:ext cx="4695714" cy="17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69715-858B-4029-950E-DB80CC0E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4680472"/>
            <a:ext cx="1175465" cy="429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8997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eveloperworks/cloud/library/cl-strangler-application-pattern-microservices-apps-trs/index.html?ca=drs-" TargetMode="External"/><Relationship Id="rId2" Type="http://schemas.openxmlformats.org/officeDocument/2006/relationships/hyperlink" Target="https://martinfowler.com/bliki/BoundedContext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ibm.com/cloud/garage/content/culture/app-modernization-field-guide/" TargetMode="External"/><Relationship Id="rId4" Type="http://schemas.openxmlformats.org/officeDocument/2006/relationships/hyperlink" Target="https://developer.ibm.com/recipes/tutorials/using-the-transformation-advisor-on-ibm-cloud-privat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2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tiff"/><Relationship Id="rId5" Type="http://schemas.openxmlformats.org/officeDocument/2006/relationships/image" Target="../media/image8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tiff"/><Relationship Id="rId5" Type="http://schemas.openxmlformats.org/officeDocument/2006/relationships/image" Target="../media/image10.tiff"/><Relationship Id="rId4" Type="http://schemas.openxmlformats.org/officeDocument/2006/relationships/image" Target="../media/image13.tiff"/><Relationship Id="rId9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pp-moderniza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3B0D-2D91-8D4C-8420-36123772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Modernization </a:t>
            </a:r>
            <a:r>
              <a:rPr lang="mr-IN" dirty="0"/>
              <a:t>–</a:t>
            </a:r>
            <a:r>
              <a:rPr lang="en-US" dirty="0"/>
              <a:t> Migration approaches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800" dirty="0">
                <a:solidFill>
                  <a:schemeClr val="bg1"/>
                </a:solidFill>
                <a:latin typeface="IBM Plex Mono Light" panose="020B0409050203000203" pitchFamily="49" charset="77"/>
              </a:rPr>
              <a:t>WW Developer Advocacy</a:t>
            </a:r>
            <a:endParaRPr lang="en-US" dirty="0">
              <a:latin typeface="IBM Plex Mono Light" panose="020B04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4656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E6F46-4F1B-4E41-BF6E-D99CF818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7064298" cy="4520805"/>
          </a:xfrm>
        </p:spPr>
        <p:txBody>
          <a:bodyPr>
            <a:normAutofit/>
          </a:bodyPr>
          <a:lstStyle/>
          <a:p>
            <a:r>
              <a:rPr lang="en-US" sz="1800" dirty="0"/>
              <a:t>Transformation Adviser automates simple migrations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22427" y="4848894"/>
            <a:ext cx="92975" cy="92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68579" marR="0" indent="-68579" algn="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1450" marR="0" indent="-17145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3034" marR="0" indent="-173034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8271" marR="0" indent="-168271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173033" marR="0" indent="-173033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158257" marR="0" indent="-158257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defTabSz="685783" hangingPunct="1">
              <a:buNone/>
              <a:defRPr/>
            </a:pPr>
            <a:fld id="{86CB4B4D-7CA3-9044-876B-883B54F8677D}" type="slidenum">
              <a:rPr lang="en-US" smtClean="0"/>
              <a:pPr marL="0" indent="0" defTabSz="685783" hangingPunct="1">
                <a:buNone/>
                <a:defRPr/>
              </a:pPr>
              <a:t>10</a:t>
            </a:fld>
            <a:endParaRPr lang="en-US" sz="7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58728" y="1864794"/>
            <a:ext cx="2003724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13" b="1" dirty="0">
                <a:latin typeface="IBM Plex Sans"/>
              </a:rPr>
              <a:t>“Easy button” </a:t>
            </a:r>
            <a:r>
              <a:rPr lang="en-US" sz="1013" dirty="0">
                <a:latin typeface="IBM Plex Sans"/>
              </a:rPr>
              <a:t>to enable simple migrations into IBM Cloud Private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9036" y="3166473"/>
            <a:ext cx="2164964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13" dirty="0">
                <a:latin typeface="IBM Plex Sans"/>
              </a:rPr>
              <a:t>Steps that occur behind the scenes to move the app over to Cloud Pak for Apps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EDBA42-4104-514F-8F3A-86380905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8" y="870428"/>
            <a:ext cx="5808558" cy="358194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266410" y="2851762"/>
            <a:ext cx="614994" cy="1321922"/>
            <a:chOff x="8205773" y="3729139"/>
            <a:chExt cx="819992" cy="176256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03D36B-DD66-3C43-B1BD-0289D4631174}"/>
                </a:ext>
              </a:extLst>
            </p:cNvPr>
            <p:cNvCxnSpPr>
              <a:cxnSpLocks/>
            </p:cNvCxnSpPr>
            <p:nvPr/>
          </p:nvCxnSpPr>
          <p:spPr>
            <a:xfrm>
              <a:off x="8205773" y="3729139"/>
              <a:ext cx="25505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EEEFFE-3539-5341-9D05-A917086CCA52}"/>
                </a:ext>
              </a:extLst>
            </p:cNvPr>
            <p:cNvCxnSpPr>
              <a:cxnSpLocks/>
            </p:cNvCxnSpPr>
            <p:nvPr/>
          </p:nvCxnSpPr>
          <p:spPr>
            <a:xfrm>
              <a:off x="8451381" y="3729139"/>
              <a:ext cx="0" cy="17625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15CAFD-7D0A-214A-AB0C-8D00B3F3E620}"/>
                </a:ext>
              </a:extLst>
            </p:cNvPr>
            <p:cNvCxnSpPr>
              <a:cxnSpLocks/>
            </p:cNvCxnSpPr>
            <p:nvPr/>
          </p:nvCxnSpPr>
          <p:spPr>
            <a:xfrm>
              <a:off x="8205773" y="5489028"/>
              <a:ext cx="25505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B8E070E-8386-2242-B49D-620F48DC004B}"/>
                </a:ext>
              </a:extLst>
            </p:cNvPr>
            <p:cNvCxnSpPr>
              <a:cxnSpLocks/>
            </p:cNvCxnSpPr>
            <p:nvPr/>
          </p:nvCxnSpPr>
          <p:spPr>
            <a:xfrm>
              <a:off x="8460825" y="4610420"/>
              <a:ext cx="56494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C64EBF-705C-0C44-ADED-98EE7BAFF8BA}"/>
              </a:ext>
            </a:extLst>
          </p:cNvPr>
          <p:cNvCxnSpPr>
            <a:cxnSpLocks/>
          </p:cNvCxnSpPr>
          <p:nvPr/>
        </p:nvCxnSpPr>
        <p:spPr>
          <a:xfrm flipH="1">
            <a:off x="6330114" y="2222585"/>
            <a:ext cx="591138" cy="0"/>
          </a:xfrm>
          <a:prstGeom prst="line">
            <a:avLst/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4FCEEB-176A-4F7C-935D-FD5B2206863E}"/>
              </a:ext>
            </a:extLst>
          </p:cNvPr>
          <p:cNvSpPr txBox="1">
            <a:spLocks/>
          </p:cNvSpPr>
          <p:nvPr/>
        </p:nvSpPr>
        <p:spPr>
          <a:xfrm>
            <a:off x="7186509" y="4701865"/>
            <a:ext cx="1548162" cy="2911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8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600" dirty="0">
                <a:solidFill>
                  <a:schemeClr val="bg1"/>
                </a:solidFill>
                <a:latin typeface="Arial"/>
              </a:rPr>
              <a:t>IBM Cloud / © 2018 IBM Corporation</a:t>
            </a:r>
            <a:endParaRPr lang="en-US" sz="6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FEA2B17-F244-6749-A4AF-D1351E9A7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4DD8AA07-7E15-2041-A430-BA1C6A10E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77123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B54983-FDB8-EC4C-8717-366D99B7E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F82A21-4F3D-CA45-B332-56EA9A79363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8601" y="728067"/>
            <a:ext cx="8784431" cy="3687366"/>
          </a:xfrm>
        </p:spPr>
        <p:txBody>
          <a:bodyPr>
            <a:noAutofit/>
          </a:bodyPr>
          <a:lstStyle/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Newman, Sam. </a:t>
            </a:r>
            <a:r>
              <a:rPr lang="en-US" sz="1050" i="1" dirty="0"/>
              <a:t>Building Microservices: Designing Fine-grained Systems</a:t>
            </a:r>
            <a:r>
              <a:rPr lang="en-US" sz="1050" dirty="0"/>
              <a:t>. </a:t>
            </a:r>
            <a:r>
              <a:rPr lang="en-US" sz="1050" dirty="0" err="1"/>
              <a:t>S.l.</a:t>
            </a:r>
            <a:r>
              <a:rPr lang="en-US" sz="1050" dirty="0"/>
              <a:t>: O’Reilly Media, Inc, USA, 2018. 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i="1" dirty="0"/>
              <a:t>Chapter 5 – Splitting the Monolith </a:t>
            </a:r>
            <a:r>
              <a:rPr lang="en-US" sz="1050" dirty="0"/>
              <a:t>specifically covers rebuilding a legacy app as a set of microservices</a:t>
            </a:r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Evans, Eric. </a:t>
            </a:r>
            <a:r>
              <a:rPr lang="en-US" sz="1050" i="1" dirty="0"/>
              <a:t>Domain-driven Design: Tackling Complexity in the Heart of Software</a:t>
            </a:r>
            <a:r>
              <a:rPr lang="en-US" sz="1050" dirty="0"/>
              <a:t>. Boston, MA: Addison-Wesley, 2014.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i="1" dirty="0"/>
              <a:t>Chapter 14 – Maintaining Model Integrity </a:t>
            </a:r>
            <a:r>
              <a:rPr lang="en-US" sz="1050" dirty="0"/>
              <a:t>defines a </a:t>
            </a:r>
            <a:r>
              <a:rPr lang="en-US" sz="1050" i="1" dirty="0"/>
              <a:t>bounded context</a:t>
            </a:r>
            <a:r>
              <a:rPr lang="en-US" sz="1050" dirty="0"/>
              <a:t>. Identifying bounded contexts is the first step in splitting a monolithic application. </a:t>
            </a:r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BoundedContext</a:t>
            </a:r>
            <a:r>
              <a:rPr lang="en-US" sz="1050" dirty="0"/>
              <a:t> – </a:t>
            </a:r>
            <a:r>
              <a:rPr lang="en-US" sz="1050" i="1" dirty="0"/>
              <a:t>Martin Fowler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hlinkClick r:id="rId2"/>
              </a:rPr>
              <a:t>https://</a:t>
            </a:r>
            <a:r>
              <a:rPr lang="en-US" sz="1050" dirty="0" err="1">
                <a:hlinkClick r:id="rId2"/>
              </a:rPr>
              <a:t>martinfowler.com</a:t>
            </a:r>
            <a:r>
              <a:rPr lang="en-US" sz="1050" dirty="0">
                <a:hlinkClick r:id="rId2"/>
              </a:rPr>
              <a:t>/bliki/</a:t>
            </a:r>
            <a:r>
              <a:rPr lang="en-US" sz="1050" dirty="0" err="1">
                <a:hlinkClick r:id="rId2"/>
              </a:rPr>
              <a:t>BoundedContext.html</a:t>
            </a:r>
            <a:endParaRPr lang="en-US" sz="1050" dirty="0"/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Feathers, Michael C. </a:t>
            </a:r>
            <a:r>
              <a:rPr lang="en-US" sz="1050" i="1" dirty="0"/>
              <a:t>Working Effectively with Legacy Code</a:t>
            </a:r>
            <a:r>
              <a:rPr lang="en-US" sz="1050" dirty="0"/>
              <a:t>. Upper Saddle River, N.J: Prentice Hall PTR, 2013.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i="1" dirty="0"/>
              <a:t>Chapter 4 – The Seam Model </a:t>
            </a:r>
            <a:r>
              <a:rPr lang="en-US" sz="1050" dirty="0"/>
              <a:t>defines a </a:t>
            </a:r>
            <a:r>
              <a:rPr lang="en-US" sz="1050" i="1" dirty="0"/>
              <a:t>seam</a:t>
            </a:r>
            <a:r>
              <a:rPr lang="en-US" sz="1050" dirty="0"/>
              <a:t>. Identifying seams with the appropriate level of granularity is an important step in defining microservice boundaries</a:t>
            </a:r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Apply the Strangler Application pattern to microservices applications – </a:t>
            </a:r>
            <a:r>
              <a:rPr lang="en-US" sz="1050" i="1" dirty="0"/>
              <a:t>Kyle Brown IBM Fellow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hlinkClick r:id="rId3"/>
              </a:rPr>
              <a:t> https://www.ibm.com/developerworks/cloud/library/cl-strangler-application-pattern-microservices-apps-trs/index.html?ca=drs-</a:t>
            </a:r>
            <a:endParaRPr lang="en-US" sz="1050" dirty="0"/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Transformation Advisor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hlinkClick r:id="rId4"/>
              </a:rPr>
              <a:t>https://developer.ibm.com/recipes/tutorials/using-the-transformation-advisor-on-ibm-cloud-private/</a:t>
            </a:r>
            <a:endParaRPr lang="en-US" sz="1050" dirty="0"/>
          </a:p>
          <a:p>
            <a:pPr marL="257175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Introduction to IBM’s app modernization approach</a:t>
            </a:r>
          </a:p>
          <a:p>
            <a:pPr marL="564790" lvl="1" indent="-25717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hlinkClick r:id="rId5"/>
              </a:rPr>
              <a:t>https://www.ibm.com/cloud/garage/content/culture/app-modernization-field-guide/</a:t>
            </a:r>
            <a:r>
              <a:rPr lang="en-US" sz="1050" dirty="0"/>
              <a:t>	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834C7F-63CD-FE4F-8775-29D711B26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55AF42D-0B6A-E342-9132-C79D43749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75313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304BF4E-38C2-448E-A16E-7E9169E3A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68037" y="3607267"/>
            <a:ext cx="92975" cy="92333"/>
          </a:xfrm>
          <a:prstGeom prst="rect">
            <a:avLst/>
          </a:prstGeom>
          <a:ln w="12700">
            <a:miter lim="400000"/>
          </a:ln>
        </p:spPr>
        <p:txBody>
          <a:bodyPr vert="horz" wrap="none" lIns="0" tIns="0" rIns="0" bIns="0" rtlCol="0" anchor="ctr">
            <a:spAutoFit/>
          </a:bodyPr>
          <a:lstStyle>
            <a:defPPr marL="0" marR="0" indent="0" algn="l" defTabSz="6858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68579" marR="0" indent="-68579" algn="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171450" marR="0" indent="-17145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3034" marR="0" indent="-173034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8271" marR="0" indent="-168271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173033" marR="0" indent="-173033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158257" marR="0" indent="-158257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158256" marR="0" indent="-158256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sz="1350" b="0" i="0" u="none" strike="noStrike" cap="none" spc="0" normalizeH="0" baseline="0">
                <a:ln>
                  <a:noFill/>
                </a:ln>
                <a:solidFill>
                  <a:srgbClr val="2B2B2B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algn="ctr" defTabSz="685783" hangingPunct="1">
              <a:buSzTx/>
              <a:buNone/>
              <a:defRPr/>
            </a:pPr>
            <a:fld id="{86CB4B4D-7CA3-9044-876B-883B54F8677D}" type="slidenum">
              <a:rPr lang="en-US" smtClean="0"/>
              <a:pPr marL="0" indent="0" algn="ctr" defTabSz="685783" hangingPunct="1">
                <a:buSzTx/>
                <a:buNone/>
                <a:defRPr/>
              </a:pPr>
              <a:t>12</a:t>
            </a:fld>
            <a:endParaRPr lang="en-US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79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lnSpc>
                <a:spcPct val="100000"/>
              </a:lnSpc>
            </a:pPr>
            <a:r>
              <a:rPr lang="en-US" sz="4000" dirty="0"/>
              <a:t>Moving apps to </a:t>
            </a:r>
            <a:r>
              <a:rPr lang="en-US" sz="4000" b="1" dirty="0">
                <a:solidFill>
                  <a:schemeClr val="accent1"/>
                </a:solidFill>
                <a:latin typeface="IBM Plex Mono SemiBold" panose="020B0509050203000203" pitchFamily="49" charset="77"/>
              </a:rPr>
              <a:t>modern architectures</a:t>
            </a:r>
            <a:r>
              <a:rPr lang="en-US" sz="4000" b="1" dirty="0">
                <a:solidFill>
                  <a:schemeClr val="accent3"/>
                </a:solidFill>
                <a:latin typeface="IBM Plex Mono SemiBold" panose="020B0509050203000203" pitchFamily="49" charset="77"/>
              </a:rPr>
              <a:t> </a:t>
            </a:r>
            <a:r>
              <a:rPr lang="en-US" sz="4000" dirty="0"/>
              <a:t>starts with </a:t>
            </a:r>
            <a:r>
              <a:rPr lang="en-US" sz="4000" b="1" dirty="0">
                <a:solidFill>
                  <a:schemeClr val="accent1"/>
                </a:solidFill>
                <a:latin typeface="IBM Plex Mono SemiBold" panose="020B0509050203000203" pitchFamily="49" charset="77"/>
              </a:rPr>
              <a:t>planning</a:t>
            </a:r>
            <a:endParaRPr lang="en-US" sz="3600" b="1" dirty="0">
              <a:solidFill>
                <a:schemeClr val="accent1"/>
              </a:solidFill>
              <a:latin typeface="IBM Plex Mono SemiBold" panose="020B0509050203000203" pitchFamily="49" charset="77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43C97F8-9B8E-234F-97D0-DFBAAD7020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BDACEF4-9ECC-6F49-BE47-54D68C3F28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57717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265799-438C-C14F-AD2F-B37A7340BEB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89322" y="1286178"/>
            <a:ext cx="8108156" cy="3070621"/>
          </a:xfrm>
        </p:spPr>
        <p:txBody>
          <a:bodyPr>
            <a:normAutofit/>
          </a:bodyPr>
          <a:lstStyle/>
          <a:p>
            <a:pPr marL="693377" lvl="1" indent="-385763">
              <a:lnSpc>
                <a:spcPts val="1800"/>
              </a:lnSpc>
              <a:buFont typeface="+mj-lt"/>
              <a:buAutoNum type="romanLcPeriod"/>
            </a:pPr>
            <a:r>
              <a:rPr lang="en-US" sz="1800" b="1" dirty="0">
                <a:latin typeface="+mn-lt"/>
              </a:rPr>
              <a:t>Business value </a:t>
            </a:r>
          </a:p>
          <a:p>
            <a:pPr marL="874346" lvl="2" indent="-342900">
              <a:lnSpc>
                <a:spcPts val="1900"/>
              </a:lnSpc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Measure cost of migration vs benefits gained by migrating </a:t>
            </a:r>
          </a:p>
          <a:p>
            <a:pPr marL="1099237" lvl="3" indent="-342900">
              <a:lnSpc>
                <a:spcPts val="1900"/>
              </a:lnSpc>
              <a:buFont typeface="Wingdings" pitchFamily="2" charset="2"/>
              <a:buChar char="§"/>
            </a:pPr>
            <a:r>
              <a:rPr lang="en-US" sz="1800" dirty="0">
                <a:latin typeface="+mn-lt"/>
              </a:rPr>
              <a:t>Good value usually found in apps that have</a:t>
            </a:r>
          </a:p>
          <a:p>
            <a:pPr marL="1280736" lvl="4" indent="-342900">
              <a:lnSpc>
                <a:spcPts val="19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1800" dirty="0">
                <a:solidFill>
                  <a:schemeClr val="accent1"/>
                </a:solidFill>
                <a:latin typeface="+mn-lt"/>
              </a:rPr>
              <a:t>Multiple</a:t>
            </a:r>
            <a:r>
              <a:rPr lang="en-US" sz="1800" dirty="0">
                <a:latin typeface="+mn-lt"/>
              </a:rPr>
              <a:t> upgrades per year</a:t>
            </a:r>
          </a:p>
          <a:p>
            <a:pPr marL="1280736" lvl="4" indent="-342900">
              <a:lnSpc>
                <a:spcPts val="1900"/>
              </a:lnSpc>
              <a:buFont typeface="Wingdings" pitchFamily="2" charset="2"/>
              <a:buChar char="ü"/>
            </a:pPr>
            <a:r>
              <a:rPr lang="en-US" sz="1800" dirty="0">
                <a:latin typeface="+mn-lt"/>
              </a:rPr>
              <a:t>Lots of business rules requiring complex regression testing and 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extended service outages </a:t>
            </a:r>
            <a:r>
              <a:rPr lang="en-US" sz="1800" dirty="0">
                <a:latin typeface="+mn-lt"/>
              </a:rPr>
              <a:t>to implement</a:t>
            </a:r>
          </a:p>
          <a:p>
            <a:pPr marL="1280736" lvl="4" indent="-342900">
              <a:lnSpc>
                <a:spcPts val="1900"/>
              </a:lnSpc>
              <a:buFont typeface="Wingdings" pitchFamily="2" charset="2"/>
              <a:buChar char="ü"/>
            </a:pPr>
            <a:r>
              <a:rPr lang="en-US" sz="1800" dirty="0">
                <a:latin typeface="+mn-lt"/>
              </a:rPr>
              <a:t>Large, stable (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or growing</a:t>
            </a:r>
            <a:r>
              <a:rPr lang="en-US" sz="1800" dirty="0">
                <a:latin typeface="+mn-lt"/>
              </a:rPr>
              <a:t>)  user base </a:t>
            </a:r>
          </a:p>
          <a:p>
            <a:pPr marL="693377" lvl="1" indent="-385763">
              <a:lnSpc>
                <a:spcPts val="1800"/>
              </a:lnSpc>
              <a:buFont typeface="+mj-lt"/>
              <a:buAutoNum type="romanLcPeriod"/>
            </a:pPr>
            <a:r>
              <a:rPr lang="en-US" sz="1800" b="1" dirty="0">
                <a:latin typeface="+mn-lt"/>
              </a:rPr>
              <a:t>Technical effort</a:t>
            </a:r>
          </a:p>
          <a:p>
            <a:pPr marL="874346" lvl="2" indent="-342900">
              <a:lnSpc>
                <a:spcPts val="1800"/>
              </a:lnSpc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This is where </a:t>
            </a:r>
            <a:r>
              <a:rPr lang="en-US" sz="1800" dirty="0">
                <a:solidFill>
                  <a:schemeClr val="accent1"/>
                </a:solidFill>
                <a:latin typeface="+mn-lt"/>
              </a:rPr>
              <a:t>Transformer Advisor </a:t>
            </a:r>
            <a:r>
              <a:rPr lang="en-US" sz="1800" dirty="0">
                <a:latin typeface="+mn-lt"/>
              </a:rPr>
              <a:t>helps</a:t>
            </a:r>
            <a:endParaRPr lang="en-US" dirty="0">
              <a:latin typeface="+mn-lt"/>
            </a:endParaRPr>
          </a:p>
          <a:p>
            <a:pPr marL="65051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E3B48-5BB2-4847-81EC-C16A68E0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8001000" cy="381000"/>
          </a:xfrm>
        </p:spPr>
        <p:txBody>
          <a:bodyPr/>
          <a:lstStyle/>
          <a:p>
            <a:r>
              <a:rPr lang="en-US" dirty="0"/>
              <a:t>Assessment for each legacy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79FDEE-EE25-B84B-A05D-4CC3298E3EBB}"/>
              </a:ext>
            </a:extLst>
          </p:cNvPr>
          <p:cNvSpPr/>
          <p:nvPr/>
        </p:nvSpPr>
        <p:spPr>
          <a:xfrm>
            <a:off x="2850355" y="4168158"/>
            <a:ext cx="5379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Best candidates are those with relatively </a:t>
            </a:r>
            <a:r>
              <a:rPr lang="en-US" sz="1800" dirty="0">
                <a:solidFill>
                  <a:schemeClr val="accent1"/>
                </a:solidFill>
              </a:rPr>
              <a:t>high business value </a:t>
            </a:r>
            <a:r>
              <a:rPr lang="en-US" sz="1800" dirty="0"/>
              <a:t>and relatively </a:t>
            </a:r>
            <a:r>
              <a:rPr lang="en-US" sz="1800" dirty="0">
                <a:solidFill>
                  <a:schemeClr val="accent1"/>
                </a:solidFill>
              </a:rPr>
              <a:t>small technical </a:t>
            </a:r>
            <a:r>
              <a:rPr lang="en-US" sz="1800" dirty="0"/>
              <a:t>effort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5FC54E8-7894-B54B-BA2D-489AD3C0C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0A5D354-246C-9B46-BE31-A44753FA82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8303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4B8C8A9C-3B05-7646-9434-9775E82EA564}"/>
              </a:ext>
            </a:extLst>
          </p:cNvPr>
          <p:cNvSpPr/>
          <p:nvPr/>
        </p:nvSpPr>
        <p:spPr>
          <a:xfrm rot="20132059">
            <a:off x="2040369" y="2689924"/>
            <a:ext cx="4688311" cy="335315"/>
          </a:xfrm>
          <a:prstGeom prst="notchedRightArrow">
            <a:avLst>
              <a:gd name="adj1" fmla="val 55484"/>
              <a:gd name="adj2" fmla="val 38626"/>
            </a:avLst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z="825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</a:t>
            </a:fld>
            <a:endParaRPr lang="en-US" sz="825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61E84-F1DF-9646-9136-B7C5676597E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95275" y="1067236"/>
            <a:ext cx="3933825" cy="1029029"/>
          </a:xfrm>
          <a:solidFill>
            <a:srgbClr val="0040C4"/>
          </a:solidFill>
          <a:effectLst>
            <a:outerShdw blurRad="127000" dist="38100" dir="2700000" algn="tl" rotWithShape="0">
              <a:schemeClr val="bg2">
                <a:lumMod val="95000"/>
                <a:alpha val="4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Replatform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5C409-9E43-994D-AA3B-AEA13593F8F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622959" y="3873505"/>
            <a:ext cx="3929348" cy="968123"/>
          </a:xfrm>
          <a:solidFill>
            <a:srgbClr val="55A8FB"/>
          </a:solidFill>
          <a:effectLst>
            <a:outerShdw blurRad="127000" dist="38100" dir="2700000" algn="tl" rotWithShape="0">
              <a:schemeClr val="bg2">
                <a:lumMod val="95000"/>
                <a:alpha val="4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Refactor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B4E9B-AE82-F848-8820-368999C86FB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62962" y="2422050"/>
            <a:ext cx="3933825" cy="1008376"/>
          </a:xfrm>
          <a:solidFill>
            <a:srgbClr val="2577F7"/>
          </a:solidFill>
          <a:effectLst>
            <a:outerShdw blurRad="127000" dist="38100" dir="2700000" algn="tl" rotWithShape="0">
              <a:schemeClr val="bg2">
                <a:lumMod val="95000"/>
                <a:alpha val="4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</a:rPr>
              <a:t>Repackage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B659D42-446F-FD4D-A823-55FDCE8E55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550" y="205580"/>
            <a:ext cx="7886700" cy="469297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Mono Light" panose="020B0409050203000203" pitchFamily="49" charset="77"/>
              </a:rPr>
              <a:t>The three ways to migrate…</a:t>
            </a:r>
          </a:p>
        </p:txBody>
      </p:sp>
      <p:pic>
        <p:nvPicPr>
          <p:cNvPr id="15" name="BCK_PEG_[01].png">
            <a:extLst>
              <a:ext uri="{FF2B5EF4-FFF2-40B4-BE49-F238E27FC236}">
                <a16:creationId xmlns:a16="http://schemas.microsoft.com/office/drawing/2014/main" id="{FB529834-FC3C-D049-BDF2-CE0E065D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615" y="419353"/>
            <a:ext cx="1764108" cy="155961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E94446D2-6305-5044-B50D-0A2C78D6FEF9}"/>
              </a:ext>
            </a:extLst>
          </p:cNvPr>
          <p:cNvSpPr/>
          <p:nvPr/>
        </p:nvSpPr>
        <p:spPr>
          <a:xfrm rot="5400000">
            <a:off x="1005419" y="3664969"/>
            <a:ext cx="1501222" cy="481958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2C764F4C-D1F8-0A41-B325-D88794CB0246}"/>
              </a:ext>
            </a:extLst>
          </p:cNvPr>
          <p:cNvSpPr/>
          <p:nvPr/>
        </p:nvSpPr>
        <p:spPr>
          <a:xfrm rot="16200000">
            <a:off x="328965" y="3524936"/>
            <a:ext cx="1490004" cy="750808"/>
          </a:xfrm>
          <a:prstGeom prst="trapezoid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441834-655A-1F48-8997-AED754DD872A}"/>
              </a:ext>
            </a:extLst>
          </p:cNvPr>
          <p:cNvGrpSpPr/>
          <p:nvPr/>
        </p:nvGrpSpPr>
        <p:grpSpPr>
          <a:xfrm>
            <a:off x="593208" y="4115976"/>
            <a:ext cx="592669" cy="529295"/>
            <a:chOff x="1588746" y="4358866"/>
            <a:chExt cx="592669" cy="529295"/>
          </a:xfrm>
          <a:solidFill>
            <a:schemeClr val="tx2">
              <a:lumMod val="90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60EB9F41-3A5F-2843-98B7-C25BCF1350B6}"/>
                </a:ext>
              </a:extLst>
            </p:cNvPr>
            <p:cNvSpPr/>
            <p:nvPr/>
          </p:nvSpPr>
          <p:spPr>
            <a:xfrm>
              <a:off x="1594392" y="4358866"/>
              <a:ext cx="587023" cy="2132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83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A7156DB6-9DE0-F443-80F3-FA623DC1E1A4}"/>
                </a:ext>
              </a:extLst>
            </p:cNvPr>
            <p:cNvSpPr/>
            <p:nvPr/>
          </p:nvSpPr>
          <p:spPr>
            <a:xfrm>
              <a:off x="1588746" y="4522555"/>
              <a:ext cx="587023" cy="2132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83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A0418708-956E-7E4F-87CF-F5ED850EBA05}"/>
                </a:ext>
              </a:extLst>
            </p:cNvPr>
            <p:cNvSpPr/>
            <p:nvPr/>
          </p:nvSpPr>
          <p:spPr>
            <a:xfrm>
              <a:off x="1594389" y="4674955"/>
              <a:ext cx="587023" cy="213206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83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CCCA38-BEF2-F44C-843E-4DDBB1BFF669}"/>
              </a:ext>
            </a:extLst>
          </p:cNvPr>
          <p:cNvCxnSpPr>
            <a:cxnSpLocks/>
          </p:cNvCxnSpPr>
          <p:nvPr/>
        </p:nvCxnSpPr>
        <p:spPr>
          <a:xfrm>
            <a:off x="1563817" y="3346997"/>
            <a:ext cx="372375" cy="82176"/>
          </a:xfrm>
          <a:prstGeom prst="line">
            <a:avLst/>
          </a:prstGeom>
          <a:ln w="508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F64502-1DB6-8141-9E03-2399840001D6}"/>
              </a:ext>
            </a:extLst>
          </p:cNvPr>
          <p:cNvCxnSpPr>
            <a:cxnSpLocks/>
          </p:cNvCxnSpPr>
          <p:nvPr/>
        </p:nvCxnSpPr>
        <p:spPr>
          <a:xfrm>
            <a:off x="1580749" y="3488108"/>
            <a:ext cx="372375" cy="82176"/>
          </a:xfrm>
          <a:prstGeom prst="line">
            <a:avLst/>
          </a:prstGeom>
          <a:ln w="508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57FACE-1725-7E43-BAC7-25E50C0ACF56}"/>
              </a:ext>
            </a:extLst>
          </p:cNvPr>
          <p:cNvCxnSpPr>
            <a:cxnSpLocks/>
          </p:cNvCxnSpPr>
          <p:nvPr/>
        </p:nvCxnSpPr>
        <p:spPr>
          <a:xfrm>
            <a:off x="1575103" y="3617930"/>
            <a:ext cx="372375" cy="82176"/>
          </a:xfrm>
          <a:prstGeom prst="line">
            <a:avLst/>
          </a:prstGeom>
          <a:ln w="50800" cap="rnd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B63AC77-78FE-6846-B05B-867B0B97DD44}"/>
              </a:ext>
            </a:extLst>
          </p:cNvPr>
          <p:cNvSpPr/>
          <p:nvPr/>
        </p:nvSpPr>
        <p:spPr>
          <a:xfrm rot="579960">
            <a:off x="1842495" y="3792949"/>
            <a:ext cx="108000" cy="72000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6E387-2542-C748-9486-DE194237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41" y="507311"/>
            <a:ext cx="1717574" cy="1226839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ABDC0A4A-098A-D64B-B4D8-1B1DD03EA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0278ACC7-5701-294A-8C7F-1898C0FD4597}"/>
              </a:ext>
            </a:extLst>
          </p:cNvPr>
          <p:cNvSpPr txBox="1">
            <a:spLocks/>
          </p:cNvSpPr>
          <p:nvPr/>
        </p:nvSpPr>
        <p:spPr>
          <a:xfrm>
            <a:off x="381066" y="49403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IBM </a:t>
            </a:r>
            <a:r>
              <a:rPr lang="en-US" sz="800">
                <a:latin typeface="+mj-lt"/>
              </a:rPr>
              <a:t>Developer</a:t>
            </a:r>
            <a:endParaRPr 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8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5C77E7-7198-084D-A504-2799B78F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3" y="1727184"/>
            <a:ext cx="1998215" cy="1494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E3E239-6937-BA47-8920-D639C2C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dirty="0"/>
              <a:t>Replatform 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26252-66E8-7B41-AC24-0B429F704A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8600" y="700046"/>
            <a:ext cx="7905750" cy="937022"/>
          </a:xfrm>
        </p:spPr>
        <p:txBody>
          <a:bodyPr>
            <a:noAutofit/>
          </a:bodyPr>
          <a:lstStyle/>
          <a:p>
            <a:pPr marL="257175" indent="-257175">
              <a:buFont typeface="Wingdings" pitchFamily="2" charset="2"/>
              <a:buChar char="Ø"/>
            </a:pPr>
            <a:r>
              <a:rPr lang="en-US" dirty="0"/>
              <a:t>Legacy app migrated in full from WebSphere Application Server Traditional to WebSphere Liberty running in a Kubernetes cluster</a:t>
            </a:r>
          </a:p>
          <a:p>
            <a:pPr marL="257175" indent="-257175">
              <a:buFont typeface="Wingdings" pitchFamily="2" charset="2"/>
              <a:buChar char="Ø"/>
            </a:pPr>
            <a:r>
              <a:rPr lang="en-US" dirty="0"/>
              <a:t>Transformation Advisor provides guidance with equivalent Liberty config for migrated app</a:t>
            </a:r>
          </a:p>
          <a:p>
            <a:pPr marL="257175" indent="-257175">
              <a:buFont typeface="Wingdings" pitchFamily="2" charset="2"/>
              <a:buChar char="Ø"/>
            </a:pPr>
            <a:r>
              <a:rPr lang="en-US" dirty="0"/>
              <a:t>Associated middleware is </a:t>
            </a:r>
            <a:r>
              <a:rPr lang="en-US" dirty="0">
                <a:solidFill>
                  <a:schemeClr val="accent1"/>
                </a:solidFill>
              </a:rPr>
              <a:t>left in place </a:t>
            </a:r>
            <a:r>
              <a:rPr lang="en-US" dirty="0"/>
              <a:t>and still used by migrated app</a:t>
            </a:r>
          </a:p>
          <a:p>
            <a:pPr marL="257175" indent="-257175">
              <a:spcAft>
                <a:spcPts val="450"/>
              </a:spcAft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DD30E-566D-194B-8DC9-A5811BE421DF}"/>
              </a:ext>
            </a:extLst>
          </p:cNvPr>
          <p:cNvSpPr txBox="1"/>
          <p:nvPr/>
        </p:nvSpPr>
        <p:spPr>
          <a:xfrm>
            <a:off x="1748641" y="2996991"/>
            <a:ext cx="757244" cy="484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Legacy app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2D0F9-6884-F44F-ACF5-AD2058E3C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47" y="3953251"/>
            <a:ext cx="495548" cy="495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1D1566-14DE-4648-B6B2-B5E33198E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944" y="4010827"/>
            <a:ext cx="506106" cy="438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898129-AB75-BB42-A5DF-D9989B638CB9}"/>
              </a:ext>
            </a:extLst>
          </p:cNvPr>
          <p:cNvSpPr txBox="1"/>
          <p:nvPr/>
        </p:nvSpPr>
        <p:spPr>
          <a:xfrm>
            <a:off x="1714500" y="4365606"/>
            <a:ext cx="114300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b="1" dirty="0">
                <a:solidFill>
                  <a:srgbClr val="2B2B2B"/>
                </a:solidFill>
                <a:sym typeface="Helvetica"/>
              </a:rPr>
              <a:t>Middleware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0EC0A2-F061-1C44-ACE1-9EC11236A7F8}"/>
              </a:ext>
            </a:extLst>
          </p:cNvPr>
          <p:cNvCxnSpPr/>
          <p:nvPr/>
        </p:nvCxnSpPr>
        <p:spPr>
          <a:xfrm flipH="1">
            <a:off x="1662545" y="3519079"/>
            <a:ext cx="172193" cy="382135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87882B-A2F3-E04A-8567-BA726AD99991}"/>
              </a:ext>
            </a:extLst>
          </p:cNvPr>
          <p:cNvCxnSpPr/>
          <p:nvPr/>
        </p:nvCxnSpPr>
        <p:spPr>
          <a:xfrm>
            <a:off x="2418944" y="3519079"/>
            <a:ext cx="141769" cy="382135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22B-65A6-5443-A587-E3566D59644A}"/>
              </a:ext>
            </a:extLst>
          </p:cNvPr>
          <p:cNvSpPr txBox="1"/>
          <p:nvPr/>
        </p:nvSpPr>
        <p:spPr>
          <a:xfrm>
            <a:off x="1819185" y="1896032"/>
            <a:ext cx="67064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5DD8F5-182D-124E-8C3E-B47A9396DDF3}"/>
              </a:ext>
            </a:extLst>
          </p:cNvPr>
          <p:cNvSpPr txBox="1"/>
          <p:nvPr/>
        </p:nvSpPr>
        <p:spPr>
          <a:xfrm>
            <a:off x="6555756" y="1896960"/>
            <a:ext cx="72323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After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50865C-0FAB-A84C-853F-5167F51CAED0}"/>
              </a:ext>
            </a:extLst>
          </p:cNvPr>
          <p:cNvSpPr txBox="1"/>
          <p:nvPr/>
        </p:nvSpPr>
        <p:spPr>
          <a:xfrm>
            <a:off x="6313304" y="4137312"/>
            <a:ext cx="109356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Migrated app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DAF6D-2935-264A-A517-88F820072299}"/>
              </a:ext>
            </a:extLst>
          </p:cNvPr>
          <p:cNvSpPr txBox="1"/>
          <p:nvPr/>
        </p:nvSpPr>
        <p:spPr>
          <a:xfrm>
            <a:off x="6259193" y="2930977"/>
            <a:ext cx="1011813" cy="207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900" b="1" dirty="0">
                <a:solidFill>
                  <a:srgbClr val="2B2B2B"/>
                </a:solidFill>
                <a:sym typeface="Helvetica"/>
              </a:rPr>
              <a:t>Liberty Container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0E37FA-5BEE-B347-9166-B9C56105FA8D}"/>
              </a:ext>
            </a:extLst>
          </p:cNvPr>
          <p:cNvCxnSpPr/>
          <p:nvPr/>
        </p:nvCxnSpPr>
        <p:spPr>
          <a:xfrm>
            <a:off x="3295403" y="4275810"/>
            <a:ext cx="2963790" cy="7085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7D5BAA6-7884-7547-9EDB-BE6FE38AB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326" y="2311626"/>
            <a:ext cx="1427712" cy="3640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CB5AB3-3948-2749-8644-2722494FD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193" y="3299827"/>
            <a:ext cx="985838" cy="4898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00E61E-562E-3146-8B09-55498FF45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319" y="3511133"/>
            <a:ext cx="405351" cy="361643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E7998C96-00BE-E44D-8ECA-01B8D2444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A47D2B4A-2E90-054A-9EF9-0B9E9A5507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E7C360-54F6-D545-B326-D348587BDB87}"/>
              </a:ext>
            </a:extLst>
          </p:cNvPr>
          <p:cNvSpPr/>
          <p:nvPr/>
        </p:nvSpPr>
        <p:spPr bwMode="auto">
          <a:xfrm>
            <a:off x="228600" y="2222687"/>
            <a:ext cx="4114734" cy="256521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32952A-F2FB-5E47-8EC6-82229F6C61EF}"/>
              </a:ext>
            </a:extLst>
          </p:cNvPr>
          <p:cNvSpPr/>
          <p:nvPr/>
        </p:nvSpPr>
        <p:spPr bwMode="auto">
          <a:xfrm>
            <a:off x="4806180" y="2236472"/>
            <a:ext cx="4114734" cy="256521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8B8F3E-8EDE-6A45-B2BE-4FFFB31474E4}"/>
              </a:ext>
            </a:extLst>
          </p:cNvPr>
          <p:cNvSpPr/>
          <p:nvPr/>
        </p:nvSpPr>
        <p:spPr bwMode="auto">
          <a:xfrm>
            <a:off x="1662545" y="2930977"/>
            <a:ext cx="954275" cy="58810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47D47-71F6-9944-98C4-4AB6FBFB492F}"/>
              </a:ext>
            </a:extLst>
          </p:cNvPr>
          <p:cNvSpPr/>
          <p:nvPr/>
        </p:nvSpPr>
        <p:spPr bwMode="auto">
          <a:xfrm>
            <a:off x="869795" y="3901213"/>
            <a:ext cx="2420026" cy="73075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3F6E23D-3276-4E4E-B00F-86C1788CA5FE}"/>
              </a:ext>
            </a:extLst>
          </p:cNvPr>
          <p:cNvSpPr/>
          <p:nvPr/>
        </p:nvSpPr>
        <p:spPr bwMode="auto">
          <a:xfrm>
            <a:off x="6016463" y="3216648"/>
            <a:ext cx="1687248" cy="1415319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F06F88-9950-F946-9E09-F87FA429DF31}"/>
              </a:ext>
            </a:extLst>
          </p:cNvPr>
          <p:cNvSpPr/>
          <p:nvPr/>
        </p:nvSpPr>
        <p:spPr bwMode="auto">
          <a:xfrm>
            <a:off x="6259193" y="4028709"/>
            <a:ext cx="1222477" cy="489819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705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A4C4F4B-B22F-2542-B833-C8FF5F2D5BF7}"/>
              </a:ext>
            </a:extLst>
          </p:cNvPr>
          <p:cNvGrpSpPr/>
          <p:nvPr/>
        </p:nvGrpSpPr>
        <p:grpSpPr>
          <a:xfrm>
            <a:off x="5746213" y="3186902"/>
            <a:ext cx="985838" cy="721680"/>
            <a:chOff x="7581089" y="3905008"/>
            <a:chExt cx="1314451" cy="96224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0411BE-B100-2A4D-9EA5-96F1AED9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1089" y="3905008"/>
              <a:ext cx="1314451" cy="65309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74EAD3-890D-A041-9D3B-AC5706C9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5477" y="4502304"/>
              <a:ext cx="409052" cy="36494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39EFB4-7BF4-BB4B-BFB6-A73E1DBA605B}"/>
                </a:ext>
              </a:extLst>
            </p:cNvPr>
            <p:cNvSpPr txBox="1"/>
            <p:nvPr/>
          </p:nvSpPr>
          <p:spPr>
            <a:xfrm>
              <a:off x="8076185" y="4423021"/>
              <a:ext cx="690786" cy="379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 hangingPunct="0">
                <a:buSzPct val="100000"/>
              </a:pPr>
              <a:r>
                <a:rPr lang="en-US" sz="1400" dirty="0">
                  <a:solidFill>
                    <a:srgbClr val="2B2B2B"/>
                  </a:solidFill>
                  <a:sym typeface="Helvetica"/>
                </a:rPr>
                <a:t>war 1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91C44C72-2DC6-DA41-9EA3-D0DD5931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33" y="1727184"/>
            <a:ext cx="1998215" cy="14949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070F3AA-0C27-1C45-9F66-0878894A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376" y="3210111"/>
            <a:ext cx="985838" cy="489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E3E239-6937-BA47-8920-D639C2C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5399690" cy="381000"/>
          </a:xfrm>
        </p:spPr>
        <p:txBody>
          <a:bodyPr/>
          <a:lstStyle/>
          <a:p>
            <a:r>
              <a:rPr lang="en-US" dirty="0"/>
              <a:t>Repackage to “</a:t>
            </a:r>
            <a:r>
              <a:rPr lang="en-US" dirty="0" err="1"/>
              <a:t>macroservices</a:t>
            </a:r>
            <a:r>
              <a:rPr lang="en-US" dirty="0"/>
              <a:t>”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26252-66E8-7B41-AC24-0B429F704A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3260" y="688526"/>
            <a:ext cx="8829675" cy="937022"/>
          </a:xfrm>
        </p:spPr>
        <p:txBody>
          <a:bodyPr>
            <a:noAutofit/>
          </a:bodyPr>
          <a:lstStyle/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Components (.war files) of legacy app (.ear)  </a:t>
            </a:r>
            <a:r>
              <a:rPr lang="en-US" dirty="0">
                <a:solidFill>
                  <a:schemeClr val="accent1"/>
                </a:solidFill>
              </a:rPr>
              <a:t>migrated to separate </a:t>
            </a:r>
            <a:r>
              <a:rPr lang="en-US" dirty="0"/>
              <a:t>Liberty containers</a:t>
            </a:r>
          </a:p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DB2 is </a:t>
            </a:r>
            <a:r>
              <a:rPr lang="en-US" dirty="0">
                <a:solidFill>
                  <a:schemeClr val="accent1"/>
                </a:solidFill>
              </a:rPr>
              <a:t>left in place </a:t>
            </a:r>
            <a:r>
              <a:rPr lang="en-US" dirty="0"/>
              <a:t>and still used by migrated app</a:t>
            </a:r>
          </a:p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IBM MQ is partitioned</a:t>
            </a:r>
          </a:p>
          <a:p>
            <a:pPr marL="521927" lvl="1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Container version handles communications </a:t>
            </a:r>
            <a:r>
              <a:rPr lang="en-US" dirty="0">
                <a:solidFill>
                  <a:schemeClr val="accent1"/>
                </a:solidFill>
              </a:rPr>
              <a:t>between migrated modules</a:t>
            </a:r>
          </a:p>
          <a:p>
            <a:pPr marL="521927" lvl="1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Legacy version handles communications between migrated modules and other legacy apps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DD30E-566D-194B-8DC9-A5811BE421DF}"/>
              </a:ext>
            </a:extLst>
          </p:cNvPr>
          <p:cNvSpPr txBox="1"/>
          <p:nvPr/>
        </p:nvSpPr>
        <p:spPr>
          <a:xfrm>
            <a:off x="1321513" y="2732422"/>
            <a:ext cx="1361333" cy="196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hangingPunct="0">
              <a:buSzPct val="100000"/>
            </a:pPr>
            <a:r>
              <a:rPr lang="en-US" sz="825" b="1" dirty="0">
                <a:solidFill>
                  <a:srgbClr val="2B2B2B"/>
                </a:solidFill>
                <a:sym typeface="Helvetica"/>
              </a:rPr>
              <a:t>Legacy app (.ear)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22B-65A6-5443-A587-E3566D59644A}"/>
              </a:ext>
            </a:extLst>
          </p:cNvPr>
          <p:cNvSpPr txBox="1"/>
          <p:nvPr/>
        </p:nvSpPr>
        <p:spPr>
          <a:xfrm>
            <a:off x="1669967" y="1901146"/>
            <a:ext cx="72323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5DD8F5-182D-124E-8C3E-B47A9396DDF3}"/>
              </a:ext>
            </a:extLst>
          </p:cNvPr>
          <p:cNvSpPr txBox="1"/>
          <p:nvPr/>
        </p:nvSpPr>
        <p:spPr>
          <a:xfrm>
            <a:off x="6555757" y="1888657"/>
            <a:ext cx="72323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After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0E61E-562E-3146-8B09-55498FF4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184" y="4491576"/>
            <a:ext cx="306789" cy="2737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55B6DDA-718F-FF49-B542-B978CEBFB70F}"/>
              </a:ext>
            </a:extLst>
          </p:cNvPr>
          <p:cNvSpPr txBox="1"/>
          <p:nvPr/>
        </p:nvSpPr>
        <p:spPr>
          <a:xfrm>
            <a:off x="1016194" y="2987251"/>
            <a:ext cx="5036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war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0DC50-BD00-F44C-A3AE-3C45D10C474F}"/>
              </a:ext>
            </a:extLst>
          </p:cNvPr>
          <p:cNvSpPr txBox="1"/>
          <p:nvPr/>
        </p:nvSpPr>
        <p:spPr>
          <a:xfrm>
            <a:off x="2560713" y="2969378"/>
            <a:ext cx="5036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war 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E5FA3AE-1450-844F-86B4-3751ECD6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080" y="4272937"/>
            <a:ext cx="525782" cy="45567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78ECDCD-5484-734C-9F6C-8FE82747CF0C}"/>
              </a:ext>
            </a:extLst>
          </p:cNvPr>
          <p:cNvGrpSpPr/>
          <p:nvPr/>
        </p:nvGrpSpPr>
        <p:grpSpPr>
          <a:xfrm>
            <a:off x="6963346" y="3589697"/>
            <a:ext cx="855924" cy="333170"/>
            <a:chOff x="9060790" y="4423021"/>
            <a:chExt cx="1141233" cy="4442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55DFE9-A881-B64F-84E1-274314C3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0790" y="4502304"/>
              <a:ext cx="409052" cy="36494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76CE1-6911-DF48-B2AB-1A4407011F37}"/>
                </a:ext>
              </a:extLst>
            </p:cNvPr>
            <p:cNvSpPr txBox="1"/>
            <p:nvPr/>
          </p:nvSpPr>
          <p:spPr>
            <a:xfrm>
              <a:off x="9511237" y="4423021"/>
              <a:ext cx="690786" cy="379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 hangingPunct="0">
                <a:buSzPct val="100000"/>
              </a:pPr>
              <a:r>
                <a:rPr lang="en-US" sz="1400" dirty="0">
                  <a:solidFill>
                    <a:srgbClr val="2B2B2B"/>
                  </a:solidFill>
                  <a:sym typeface="Helvetica"/>
                </a:rPr>
                <a:t>war </a:t>
              </a:r>
              <a:r>
                <a:rPr lang="en-US" sz="1400" dirty="0"/>
                <a:t>2</a:t>
              </a:r>
              <a:endParaRPr lang="en-US" sz="1400" dirty="0">
                <a:solidFill>
                  <a:srgbClr val="2B2B2B"/>
                </a:solidFill>
                <a:sym typeface="Helvetica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6830E3B-8ADB-AB46-96B9-F5B00E582E53}"/>
              </a:ext>
            </a:extLst>
          </p:cNvPr>
          <p:cNvSpPr txBox="1"/>
          <p:nvPr/>
        </p:nvSpPr>
        <p:spPr>
          <a:xfrm>
            <a:off x="6293794" y="2921942"/>
            <a:ext cx="114300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b="1" dirty="0">
                <a:solidFill>
                  <a:srgbClr val="2B2B2B"/>
                </a:solidFill>
                <a:sym typeface="Helvetica"/>
              </a:rPr>
              <a:t>Migrated apps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1A3096-8D0F-6B4D-993D-ECE0A652D968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3295011" y="3479606"/>
            <a:ext cx="2064976" cy="82059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2F9B079-BD72-5949-BCF2-C30AD3207BEC}"/>
              </a:ext>
            </a:extLst>
          </p:cNvPr>
          <p:cNvCxnSpPr>
            <a:cxnSpLocks/>
          </p:cNvCxnSpPr>
          <p:nvPr/>
        </p:nvCxnSpPr>
        <p:spPr>
          <a:xfrm>
            <a:off x="6183426" y="3960554"/>
            <a:ext cx="254545" cy="25855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B942FF-420E-3546-BDFE-CCD690326304}"/>
              </a:ext>
            </a:extLst>
          </p:cNvPr>
          <p:cNvCxnSpPr>
            <a:cxnSpLocks/>
          </p:cNvCxnSpPr>
          <p:nvPr/>
        </p:nvCxnSpPr>
        <p:spPr>
          <a:xfrm flipH="1">
            <a:off x="6991778" y="3956124"/>
            <a:ext cx="377530" cy="25855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3A0C513B-41D0-094D-A37B-E0235E51E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7" name="Footer Placeholder 2">
            <a:extLst>
              <a:ext uri="{FF2B5EF4-FFF2-40B4-BE49-F238E27FC236}">
                <a16:creationId xmlns:a16="http://schemas.microsoft.com/office/drawing/2014/main" id="{88515361-C870-EB49-BAAB-F4AD7F130A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116DB5-24CE-474C-81EE-B7E4C36DA69B}"/>
              </a:ext>
            </a:extLst>
          </p:cNvPr>
          <p:cNvSpPr/>
          <p:nvPr/>
        </p:nvSpPr>
        <p:spPr bwMode="auto">
          <a:xfrm>
            <a:off x="228600" y="2222687"/>
            <a:ext cx="4114734" cy="256521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ED200-9F94-7540-9082-52964080E200}"/>
              </a:ext>
            </a:extLst>
          </p:cNvPr>
          <p:cNvSpPr/>
          <p:nvPr/>
        </p:nvSpPr>
        <p:spPr bwMode="auto">
          <a:xfrm>
            <a:off x="4806180" y="2236472"/>
            <a:ext cx="4114734" cy="256521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A5022EA-6A7E-7D4A-AAF3-96AF2954E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326" y="2311626"/>
            <a:ext cx="1427712" cy="3640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CCAEB54-6926-6845-9408-4BC7467AC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847" y="3953251"/>
            <a:ext cx="495548" cy="49554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E610F81-A5B8-6845-B6E9-DAC319785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944" y="4010827"/>
            <a:ext cx="506106" cy="43862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568111-38E4-EF45-8E43-738B0D89D60A}"/>
              </a:ext>
            </a:extLst>
          </p:cNvPr>
          <p:cNvSpPr txBox="1"/>
          <p:nvPr/>
        </p:nvSpPr>
        <p:spPr>
          <a:xfrm>
            <a:off x="1714500" y="4365606"/>
            <a:ext cx="114300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b="1" dirty="0">
                <a:solidFill>
                  <a:srgbClr val="2B2B2B"/>
                </a:solidFill>
                <a:sym typeface="Helvetica"/>
              </a:rPr>
              <a:t>Middleware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D4457C1-186E-754D-A7C7-AFFEC1AD47D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259239" y="3305490"/>
            <a:ext cx="403307" cy="59572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DC0C21F-B8FC-8B4C-8111-5BD4BDC97761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560714" y="3307724"/>
            <a:ext cx="254354" cy="59349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2510F88-93B5-3A4C-AD96-86B40B9181CC}"/>
              </a:ext>
            </a:extLst>
          </p:cNvPr>
          <p:cNvSpPr/>
          <p:nvPr/>
        </p:nvSpPr>
        <p:spPr bwMode="auto">
          <a:xfrm>
            <a:off x="869795" y="3901213"/>
            <a:ext cx="2420026" cy="73075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2DC83F-F335-2345-B7F8-D24327D77281}"/>
              </a:ext>
            </a:extLst>
          </p:cNvPr>
          <p:cNvSpPr/>
          <p:nvPr/>
        </p:nvSpPr>
        <p:spPr bwMode="auto">
          <a:xfrm>
            <a:off x="676507" y="2732422"/>
            <a:ext cx="2832410" cy="786657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192409-5258-CB43-ADCC-7048EE1D4DFF}"/>
              </a:ext>
            </a:extLst>
          </p:cNvPr>
          <p:cNvSpPr/>
          <p:nvPr/>
        </p:nvSpPr>
        <p:spPr bwMode="auto">
          <a:xfrm>
            <a:off x="943288" y="2959239"/>
            <a:ext cx="631902" cy="34625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311CA4C-6BA2-3243-AE62-E10C096F9C6B}"/>
              </a:ext>
            </a:extLst>
          </p:cNvPr>
          <p:cNvSpPr/>
          <p:nvPr/>
        </p:nvSpPr>
        <p:spPr bwMode="auto">
          <a:xfrm>
            <a:off x="2499117" y="2961473"/>
            <a:ext cx="631902" cy="34625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3BEF7BF-6568-1B4A-B6E0-FB3CD87F9AAF}"/>
              </a:ext>
            </a:extLst>
          </p:cNvPr>
          <p:cNvSpPr/>
          <p:nvPr/>
        </p:nvSpPr>
        <p:spPr bwMode="auto">
          <a:xfrm>
            <a:off x="5359987" y="2886913"/>
            <a:ext cx="2832410" cy="1185386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E45A587-3D56-DC4F-BAD0-ED8C00EB3372}"/>
              </a:ext>
            </a:extLst>
          </p:cNvPr>
          <p:cNvSpPr/>
          <p:nvPr/>
        </p:nvSpPr>
        <p:spPr bwMode="auto">
          <a:xfrm>
            <a:off x="5663739" y="3152771"/>
            <a:ext cx="1068312" cy="800479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68EFD07-1335-4940-97CA-B2E363EAD432}"/>
              </a:ext>
            </a:extLst>
          </p:cNvPr>
          <p:cNvSpPr/>
          <p:nvPr/>
        </p:nvSpPr>
        <p:spPr bwMode="auto">
          <a:xfrm>
            <a:off x="6898139" y="3149229"/>
            <a:ext cx="1068312" cy="800479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9170714-4256-8E47-BEA7-51079899A817}"/>
              </a:ext>
            </a:extLst>
          </p:cNvPr>
          <p:cNvSpPr/>
          <p:nvPr/>
        </p:nvSpPr>
        <p:spPr bwMode="auto">
          <a:xfrm>
            <a:off x="6194016" y="4219108"/>
            <a:ext cx="972501" cy="546176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436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EBE36B48-4497-8542-9E58-25E5FBE27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4B843BE-874F-0F4A-9AB1-E22CC409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3" y="1727184"/>
            <a:ext cx="1998215" cy="149496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DDE5DFB-6D91-5F4D-B8F6-C314EEBD2C30}"/>
              </a:ext>
            </a:extLst>
          </p:cNvPr>
          <p:cNvSpPr/>
          <p:nvPr/>
        </p:nvSpPr>
        <p:spPr bwMode="auto">
          <a:xfrm>
            <a:off x="4806180" y="2236472"/>
            <a:ext cx="4114734" cy="28261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3E239-6937-BA47-8920-D639C2CC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99" y="202708"/>
            <a:ext cx="6405770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Refactor using the Strangler Pattern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26252-66E8-7B41-AC24-0B429F704A4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3260" y="727584"/>
            <a:ext cx="8829675" cy="937022"/>
          </a:xfrm>
        </p:spPr>
        <p:txBody>
          <a:bodyPr>
            <a:noAutofit/>
          </a:bodyPr>
          <a:lstStyle/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Component (war 3) of legacy app is </a:t>
            </a:r>
            <a:r>
              <a:rPr lang="en-US" dirty="0">
                <a:solidFill>
                  <a:schemeClr val="accent1"/>
                </a:solidFill>
              </a:rPr>
              <a:t>rebuilt as a web app </a:t>
            </a:r>
            <a:r>
              <a:rPr lang="en-US" dirty="0"/>
              <a:t>and a set of microservices </a:t>
            </a:r>
          </a:p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New microservices and app  use their own </a:t>
            </a:r>
            <a:r>
              <a:rPr lang="en-US" dirty="0">
                <a:solidFill>
                  <a:schemeClr val="accent1"/>
                </a:solidFill>
              </a:rPr>
              <a:t>containerized data and messaging middleware</a:t>
            </a:r>
          </a:p>
          <a:p>
            <a:pPr marL="214313" indent="-214313">
              <a:spcAft>
                <a:spcPts val="450"/>
              </a:spcAft>
              <a:buFont typeface="Wingdings" pitchFamily="2" charset="2"/>
              <a:buChar char="Ø"/>
            </a:pPr>
            <a:r>
              <a:rPr lang="en-US" dirty="0"/>
              <a:t>Legacy app </a:t>
            </a:r>
            <a:r>
              <a:rPr lang="en-US" dirty="0">
                <a:solidFill>
                  <a:schemeClr val="accent1"/>
                </a:solidFill>
              </a:rPr>
              <a:t>proxies all requests for war 3 </a:t>
            </a:r>
            <a:r>
              <a:rPr lang="en-US" dirty="0"/>
              <a:t>to new implementation and handles everything else</a:t>
            </a:r>
          </a:p>
          <a:p>
            <a:pPr marL="214313" indent="-214313">
              <a:spcAft>
                <a:spcPts val="450"/>
              </a:spcAft>
              <a:buClr>
                <a:schemeClr val="bg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</a:rPr>
              <a:t>Over time </a:t>
            </a:r>
            <a:r>
              <a:rPr lang="en-US" dirty="0"/>
              <a:t>more of the legacy app is rebuilt and eventually it will be no longer be needed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DD30E-566D-194B-8DC9-A5811BE421DF}"/>
              </a:ext>
            </a:extLst>
          </p:cNvPr>
          <p:cNvSpPr txBox="1"/>
          <p:nvPr/>
        </p:nvSpPr>
        <p:spPr>
          <a:xfrm>
            <a:off x="1321513" y="2732422"/>
            <a:ext cx="1361333" cy="196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hangingPunct="0">
              <a:buSzPct val="100000"/>
            </a:pPr>
            <a:r>
              <a:rPr lang="en-US" sz="825" b="1" dirty="0">
                <a:solidFill>
                  <a:srgbClr val="2B2B2B"/>
                </a:solidFill>
                <a:sym typeface="Helvetica"/>
              </a:rPr>
              <a:t>Legacy app (.ear)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22B-65A6-5443-A587-E3566D59644A}"/>
              </a:ext>
            </a:extLst>
          </p:cNvPr>
          <p:cNvSpPr txBox="1"/>
          <p:nvPr/>
        </p:nvSpPr>
        <p:spPr>
          <a:xfrm>
            <a:off x="1669967" y="1901146"/>
            <a:ext cx="72323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5DD8F5-182D-124E-8C3E-B47A9396DDF3}"/>
              </a:ext>
            </a:extLst>
          </p:cNvPr>
          <p:cNvSpPr txBox="1"/>
          <p:nvPr/>
        </p:nvSpPr>
        <p:spPr>
          <a:xfrm>
            <a:off x="6555757" y="1888657"/>
            <a:ext cx="72323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b="1" dirty="0">
                <a:solidFill>
                  <a:srgbClr val="2B2B2B"/>
                </a:solidFill>
                <a:sym typeface="Helvetica"/>
              </a:rPr>
              <a:t>After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00E61E-562E-3146-8B09-55498FF4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688" y="4674863"/>
            <a:ext cx="306789" cy="2737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55B6DDA-718F-FF49-B542-B978CEBFB70F}"/>
              </a:ext>
            </a:extLst>
          </p:cNvPr>
          <p:cNvSpPr txBox="1"/>
          <p:nvPr/>
        </p:nvSpPr>
        <p:spPr>
          <a:xfrm>
            <a:off x="983867" y="2996481"/>
            <a:ext cx="5036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war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0DC50-BD00-F44C-A3AE-3C45D10C474F}"/>
              </a:ext>
            </a:extLst>
          </p:cNvPr>
          <p:cNvSpPr txBox="1"/>
          <p:nvPr/>
        </p:nvSpPr>
        <p:spPr>
          <a:xfrm>
            <a:off x="2567609" y="3011969"/>
            <a:ext cx="5036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trike="sngStrike" dirty="0">
                <a:solidFill>
                  <a:srgbClr val="2B2B2B"/>
                </a:solidFill>
                <a:sym typeface="Helvetica"/>
              </a:rPr>
              <a:t>war 3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E5FA3AE-1450-844F-86B4-3751ECD6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738" y="4275932"/>
            <a:ext cx="525782" cy="45567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A4C4F4B-B22F-2542-B833-C8FF5F2D5BF7}"/>
              </a:ext>
            </a:extLst>
          </p:cNvPr>
          <p:cNvGrpSpPr/>
          <p:nvPr/>
        </p:nvGrpSpPr>
        <p:grpSpPr>
          <a:xfrm>
            <a:off x="4972108" y="2970296"/>
            <a:ext cx="985838" cy="721680"/>
            <a:chOff x="7581089" y="3905008"/>
            <a:chExt cx="1314451" cy="96224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0411BE-B100-2A4D-9EA5-96F1AED9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1089" y="3905008"/>
              <a:ext cx="1314451" cy="65309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74EAD3-890D-A041-9D3B-AC5706C9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5477" y="4502304"/>
              <a:ext cx="409052" cy="36494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39EFB4-7BF4-BB4B-BFB6-A73E1DBA605B}"/>
                </a:ext>
              </a:extLst>
            </p:cNvPr>
            <p:cNvSpPr txBox="1"/>
            <p:nvPr/>
          </p:nvSpPr>
          <p:spPr>
            <a:xfrm>
              <a:off x="8076185" y="4423021"/>
              <a:ext cx="701472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 hangingPunct="0">
                <a:buSzPct val="100000"/>
              </a:pPr>
              <a:r>
                <a:rPr lang="en-US" sz="900" dirty="0"/>
                <a:t>Web app</a:t>
              </a:r>
              <a:endParaRPr lang="en-US" sz="900" dirty="0">
                <a:solidFill>
                  <a:srgbClr val="2B2B2B"/>
                </a:solidFill>
                <a:sym typeface="Helvetica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8ECDCD-5484-734C-9F6C-8FE82747CF0C}"/>
              </a:ext>
            </a:extLst>
          </p:cNvPr>
          <p:cNvGrpSpPr/>
          <p:nvPr/>
        </p:nvGrpSpPr>
        <p:grpSpPr>
          <a:xfrm>
            <a:off x="6145871" y="3036873"/>
            <a:ext cx="868183" cy="662344"/>
            <a:chOff x="9060790" y="3984123"/>
            <a:chExt cx="1157577" cy="8831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55DFE9-A881-B64F-84E1-274314C3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0790" y="4502304"/>
              <a:ext cx="409052" cy="36494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76CE1-6911-DF48-B2AB-1A4407011F37}"/>
                </a:ext>
              </a:extLst>
            </p:cNvPr>
            <p:cNvSpPr txBox="1"/>
            <p:nvPr/>
          </p:nvSpPr>
          <p:spPr>
            <a:xfrm>
              <a:off x="9125763" y="3984123"/>
              <a:ext cx="1092604" cy="276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defTabSz="685800" hangingPunct="0">
                <a:buSzPct val="100000"/>
              </a:pPr>
              <a:r>
                <a:rPr lang="en-US" sz="900" dirty="0">
                  <a:solidFill>
                    <a:srgbClr val="2B2B2B"/>
                  </a:solidFill>
                  <a:sym typeface="Helvetica"/>
                </a:rPr>
                <a:t>Microservice 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6830E3B-8ADB-AB46-96B9-F5B00E582E53}"/>
              </a:ext>
            </a:extLst>
          </p:cNvPr>
          <p:cNvSpPr txBox="1"/>
          <p:nvPr/>
        </p:nvSpPr>
        <p:spPr>
          <a:xfrm>
            <a:off x="5957740" y="2710749"/>
            <a:ext cx="1864747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b="1" dirty="0">
                <a:solidFill>
                  <a:srgbClr val="2B2B2B"/>
                </a:solidFill>
                <a:sym typeface="Helvetica"/>
              </a:rPr>
              <a:t>Web app + microservices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91D396-36F9-5645-B113-736D4CAC1705}"/>
              </a:ext>
            </a:extLst>
          </p:cNvPr>
          <p:cNvSpPr txBox="1"/>
          <p:nvPr/>
        </p:nvSpPr>
        <p:spPr>
          <a:xfrm>
            <a:off x="1826627" y="3002248"/>
            <a:ext cx="50366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war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92FE1E-7B87-1A48-9501-13E8E845E2DC}"/>
              </a:ext>
            </a:extLst>
          </p:cNvPr>
          <p:cNvSpPr txBox="1"/>
          <p:nvPr/>
        </p:nvSpPr>
        <p:spPr>
          <a:xfrm>
            <a:off x="7170458" y="3097891"/>
            <a:ext cx="276036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800" b="1" dirty="0"/>
              <a:t>…</a:t>
            </a:r>
            <a:endParaRPr lang="en-US" sz="1800" b="1" dirty="0">
              <a:solidFill>
                <a:srgbClr val="2B2B2B"/>
              </a:solidFill>
              <a:sym typeface="Helvetica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45EA77F-BDFC-7144-9F37-A031F53C2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59" y="3438316"/>
            <a:ext cx="278539" cy="24850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B466489-589D-464E-BB58-1AC8292D08F7}"/>
              </a:ext>
            </a:extLst>
          </p:cNvPr>
          <p:cNvSpPr txBox="1"/>
          <p:nvPr/>
        </p:nvSpPr>
        <p:spPr>
          <a:xfrm>
            <a:off x="7606865" y="3036872"/>
            <a:ext cx="816247" cy="207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900" dirty="0"/>
              <a:t>Microservice n</a:t>
            </a:r>
            <a:endParaRPr lang="en-US" sz="900" dirty="0">
              <a:solidFill>
                <a:srgbClr val="2B2B2B"/>
              </a:solidFill>
              <a:sym typeface="Helvetica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D51E66A-C84F-7846-A365-6806B56C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912" y="4666702"/>
            <a:ext cx="306789" cy="2737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BFC13C-AF1C-C442-9FAA-73E8B9DE1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167" y="4357196"/>
            <a:ext cx="512461" cy="51246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BC6B03-A609-694D-AAA6-4090F27EAFE2}"/>
              </a:ext>
            </a:extLst>
          </p:cNvPr>
          <p:cNvCxnSpPr>
            <a:cxnSpLocks/>
          </p:cNvCxnSpPr>
          <p:nvPr/>
        </p:nvCxnSpPr>
        <p:spPr>
          <a:xfrm>
            <a:off x="6053090" y="3820847"/>
            <a:ext cx="0" cy="394109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627F17-5D53-2445-AE01-134F20E3CEC9}"/>
              </a:ext>
            </a:extLst>
          </p:cNvPr>
          <p:cNvCxnSpPr>
            <a:cxnSpLocks/>
          </p:cNvCxnSpPr>
          <p:nvPr/>
        </p:nvCxnSpPr>
        <p:spPr>
          <a:xfrm flipV="1">
            <a:off x="7336277" y="3808139"/>
            <a:ext cx="0" cy="406817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2E6B4B-C09E-3E4A-8D89-85877301771F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3118599" y="3144779"/>
            <a:ext cx="1879299" cy="1965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Footer Placeholder 2">
            <a:extLst>
              <a:ext uri="{FF2B5EF4-FFF2-40B4-BE49-F238E27FC236}">
                <a16:creationId xmlns:a16="http://schemas.microsoft.com/office/drawing/2014/main" id="{F181CC3D-2E83-E54F-8C6D-86C3757D85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44C6911-1DBA-8B4C-960A-66B28A1E2A90}"/>
              </a:ext>
            </a:extLst>
          </p:cNvPr>
          <p:cNvSpPr/>
          <p:nvPr/>
        </p:nvSpPr>
        <p:spPr bwMode="auto">
          <a:xfrm>
            <a:off x="228600" y="2222687"/>
            <a:ext cx="4114734" cy="256521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51172D1-54EB-ED4D-B1A9-4D7D7FAC2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326" y="2311626"/>
            <a:ext cx="1427712" cy="3640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35B63E-5759-7649-A990-EE0B41B74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847" y="3953251"/>
            <a:ext cx="495548" cy="49554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47DD782-39E8-A04F-8555-92A07CE52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944" y="4010827"/>
            <a:ext cx="506106" cy="43862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E916428-6E7D-4245-8542-5ABEA88595BA}"/>
              </a:ext>
            </a:extLst>
          </p:cNvPr>
          <p:cNvSpPr txBox="1"/>
          <p:nvPr/>
        </p:nvSpPr>
        <p:spPr>
          <a:xfrm>
            <a:off x="1714500" y="4365606"/>
            <a:ext cx="114300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b="1" dirty="0">
                <a:solidFill>
                  <a:srgbClr val="2B2B2B"/>
                </a:solidFill>
                <a:sym typeface="Helvetica"/>
              </a:rPr>
              <a:t>Middleware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67FB84-EB25-9948-8349-B8C07BE960B3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259239" y="3305490"/>
            <a:ext cx="403307" cy="59572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6A70A96-0DCF-3943-A49A-14D16377155F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2055683" y="3312495"/>
            <a:ext cx="431014" cy="588718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52E096E-7985-1F44-96D5-3500FDEF3096}"/>
              </a:ext>
            </a:extLst>
          </p:cNvPr>
          <p:cNvSpPr/>
          <p:nvPr/>
        </p:nvSpPr>
        <p:spPr bwMode="auto">
          <a:xfrm>
            <a:off x="869795" y="3901213"/>
            <a:ext cx="2420026" cy="730753"/>
          </a:xfrm>
          <a:prstGeom prst="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B8E4335F-D8F7-654D-9D89-941E598725C8}"/>
              </a:ext>
            </a:extLst>
          </p:cNvPr>
          <p:cNvSpPr/>
          <p:nvPr/>
        </p:nvSpPr>
        <p:spPr bwMode="auto">
          <a:xfrm>
            <a:off x="676507" y="2732422"/>
            <a:ext cx="2832410" cy="786657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C18A090-DAD9-574D-9956-ED46C7E7D6EE}"/>
              </a:ext>
            </a:extLst>
          </p:cNvPr>
          <p:cNvSpPr/>
          <p:nvPr/>
        </p:nvSpPr>
        <p:spPr bwMode="auto">
          <a:xfrm>
            <a:off x="943288" y="2959239"/>
            <a:ext cx="631902" cy="34625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FDA35AF-DE2E-194C-B834-36D5E2766173}"/>
              </a:ext>
            </a:extLst>
          </p:cNvPr>
          <p:cNvSpPr/>
          <p:nvPr/>
        </p:nvSpPr>
        <p:spPr bwMode="auto">
          <a:xfrm>
            <a:off x="1739732" y="2966244"/>
            <a:ext cx="631902" cy="34625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09848654-35D0-1D47-9032-475DB0390DD0}"/>
              </a:ext>
            </a:extLst>
          </p:cNvPr>
          <p:cNvSpPr/>
          <p:nvPr/>
        </p:nvSpPr>
        <p:spPr bwMode="auto">
          <a:xfrm>
            <a:off x="2486697" y="2971653"/>
            <a:ext cx="631902" cy="346251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F35E2B5-78C9-2E42-87E2-D5A51FFDA3E8}"/>
              </a:ext>
            </a:extLst>
          </p:cNvPr>
          <p:cNvSpPr/>
          <p:nvPr/>
        </p:nvSpPr>
        <p:spPr bwMode="auto">
          <a:xfrm>
            <a:off x="4994589" y="2990461"/>
            <a:ext cx="985837" cy="736690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E9996ED-D107-F942-8740-0E76DBCCA09F}"/>
              </a:ext>
            </a:extLst>
          </p:cNvPr>
          <p:cNvSpPr/>
          <p:nvPr/>
        </p:nvSpPr>
        <p:spPr bwMode="auto">
          <a:xfrm>
            <a:off x="6096524" y="2988850"/>
            <a:ext cx="985837" cy="736690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7D87B27-BA63-314C-9D43-0112E8DBEAA9}"/>
              </a:ext>
            </a:extLst>
          </p:cNvPr>
          <p:cNvSpPr/>
          <p:nvPr/>
        </p:nvSpPr>
        <p:spPr bwMode="auto">
          <a:xfrm>
            <a:off x="7542761" y="2983548"/>
            <a:ext cx="985837" cy="736690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1DBA053-09A1-8248-B556-121C6536DF69}"/>
              </a:ext>
            </a:extLst>
          </p:cNvPr>
          <p:cNvSpPr/>
          <p:nvPr/>
        </p:nvSpPr>
        <p:spPr bwMode="auto">
          <a:xfrm>
            <a:off x="4874636" y="2710749"/>
            <a:ext cx="3815876" cy="1110098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A30FD3F-6CCA-A744-BF11-56E2A00CC87D}"/>
              </a:ext>
            </a:extLst>
          </p:cNvPr>
          <p:cNvSpPr/>
          <p:nvPr/>
        </p:nvSpPr>
        <p:spPr bwMode="auto">
          <a:xfrm>
            <a:off x="5501171" y="4225794"/>
            <a:ext cx="985837" cy="736690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C29E5FA-466F-2B44-9246-3E590175445B}"/>
              </a:ext>
            </a:extLst>
          </p:cNvPr>
          <p:cNvSpPr/>
          <p:nvPr/>
        </p:nvSpPr>
        <p:spPr bwMode="auto">
          <a:xfrm>
            <a:off x="6782087" y="4211672"/>
            <a:ext cx="985837" cy="736690"/>
          </a:xfrm>
          <a:prstGeom prst="roundRect">
            <a:avLst/>
          </a:prstGeom>
          <a:noFill/>
          <a:ln w="1270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251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914400" y="1084738"/>
            <a:ext cx="7315200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Collects information </a:t>
            </a: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about your existing WebSphere/</a:t>
            </a:r>
            <a:r>
              <a:rPr lang="en-US" sz="1400" dirty="0" err="1">
                <a:solidFill>
                  <a:schemeClr val="tx1"/>
                </a:solidFill>
                <a:cs typeface="Arial" panose="020B0604020202020204" pitchFamily="34" charset="0"/>
              </a:rPr>
              <a:t>JBoss</a:t>
            </a: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Environment and Applications, </a:t>
            </a:r>
            <a:b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combines that with </a:t>
            </a: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rules and insights </a:t>
            </a: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gained from years of working with </a:t>
            </a:r>
            <a:r>
              <a:rPr lang="en-US" sz="1400" dirty="0" err="1">
                <a:solidFill>
                  <a:schemeClr val="tx1"/>
                </a:solidFill>
                <a:cs typeface="Arial" panose="020B0604020202020204" pitchFamily="34" charset="0"/>
              </a:rPr>
              <a:t>JavaEE</a:t>
            </a: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applications, and </a:t>
            </a: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provides recommendations </a:t>
            </a:r>
            <a:r>
              <a:rPr 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for your cloud journey</a:t>
            </a:r>
          </a:p>
        </p:txBody>
      </p:sp>
      <p:sp>
        <p:nvSpPr>
          <p:cNvPr id="12" name="The CTE’s Services OM team will create a better (way to)">
            <a:extLst>
              <a:ext uri="{FF2B5EF4-FFF2-40B4-BE49-F238E27FC236}">
                <a16:creationId xmlns:a16="http://schemas.microsoft.com/office/drawing/2014/main" id="{7012EBCF-B096-0249-BA15-724DABB276DC}"/>
              </a:ext>
            </a:extLst>
          </p:cNvPr>
          <p:cNvSpPr txBox="1"/>
          <p:nvPr/>
        </p:nvSpPr>
        <p:spPr>
          <a:xfrm>
            <a:off x="26260" y="2270136"/>
            <a:ext cx="4977727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Leveraging existing application logic</a:t>
            </a:r>
          </a:p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Need to accelerate application development and maintenance</a:t>
            </a:r>
          </a:p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Monolithic applications that are complex and tightly coupled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54D8A-8DCE-174A-A5F1-C0669E023202}"/>
              </a:ext>
            </a:extLst>
          </p:cNvPr>
          <p:cNvSpPr/>
          <p:nvPr/>
        </p:nvSpPr>
        <p:spPr>
          <a:xfrm>
            <a:off x="411031" y="1972593"/>
            <a:ext cx="2864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chemeClr val="accent1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CHALLENGES ADDRESSED</a:t>
            </a:r>
          </a:p>
        </p:txBody>
      </p:sp>
      <p:sp>
        <p:nvSpPr>
          <p:cNvPr id="16" name="The CTE’s Services OM team will create a better (way to)">
            <a:extLst>
              <a:ext uri="{FF2B5EF4-FFF2-40B4-BE49-F238E27FC236}">
                <a16:creationId xmlns:a16="http://schemas.microsoft.com/office/drawing/2014/main" id="{7ED86DAD-B821-F34A-AD61-619C2AD46D38}"/>
              </a:ext>
            </a:extLst>
          </p:cNvPr>
          <p:cNvSpPr txBox="1"/>
          <p:nvPr/>
        </p:nvSpPr>
        <p:spPr>
          <a:xfrm>
            <a:off x="-9052" y="3427523"/>
            <a:ext cx="4977727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Included and deployed with IBM Cloud Pak for Applications</a:t>
            </a:r>
          </a:p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Introspects existing WebSphere/</a:t>
            </a:r>
            <a:r>
              <a:rPr lang="en-US" sz="1250" dirty="0" err="1">
                <a:latin typeface="IBM Plex Sans Light" panose="020B0503050000000000" pitchFamily="34" charset="77"/>
                <a:cs typeface="Arial" panose="020B0604020202020204" pitchFamily="34" charset="0"/>
              </a:rPr>
              <a:t>JBoss</a:t>
            </a: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 Deployments </a:t>
            </a:r>
          </a:p>
          <a:p>
            <a:pPr marL="445759" lvl="1" indent="-194306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latin typeface="IBM Plex Sans Light" panose="020B0503050000000000" pitchFamily="34" charset="77"/>
                <a:cs typeface="Arial" panose="020B0604020202020204" pitchFamily="34" charset="0"/>
              </a:rPr>
              <a:t>Provides recommendations, guidance and artifacts for deployment in Liberty containers and Kubernetes clouds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D0B8D4-4352-E943-8681-4DA08A2C5603}"/>
              </a:ext>
            </a:extLst>
          </p:cNvPr>
          <p:cNvSpPr/>
          <p:nvPr/>
        </p:nvSpPr>
        <p:spPr>
          <a:xfrm>
            <a:off x="411032" y="3136559"/>
            <a:ext cx="1229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chemeClr val="accent1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5314" y="4631416"/>
            <a:ext cx="9004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3"/>
              </a:rPr>
              <a:t>https://developer.ibm.com/app-modernization/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AEAD4-39F8-FA4F-828D-CE105D82E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2214830"/>
            <a:ext cx="3808135" cy="1939801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FEF4DE6-6878-9F42-83AA-17172FC98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0BFAF79A-83B2-E94A-B985-1D1367551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6A8A250-4FA4-524A-BEAA-12659ADBBF78}"/>
              </a:ext>
            </a:extLst>
          </p:cNvPr>
          <p:cNvSpPr txBox="1">
            <a:spLocks/>
          </p:cNvSpPr>
          <p:nvPr/>
        </p:nvSpPr>
        <p:spPr>
          <a:xfrm>
            <a:off x="223499" y="202708"/>
            <a:ext cx="640577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800"/>
              </a:spcAft>
              <a:defRPr sz="24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200" kern="0" dirty="0"/>
              <a:t>IBM Transformation Advisor</a:t>
            </a:r>
          </a:p>
        </p:txBody>
      </p:sp>
    </p:spTree>
    <p:extLst>
      <p:ext uri="{BB962C8B-B14F-4D97-AF65-F5344CB8AC3E}">
        <p14:creationId xmlns:p14="http://schemas.microsoft.com/office/powerpoint/2010/main" val="406877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9FB57-2770-404B-9081-F2A5A6564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56" y="1221850"/>
            <a:ext cx="6275923" cy="3529644"/>
          </a:xfrm>
          <a:prstGeom prst="rect">
            <a:avLst/>
          </a:prstGeom>
        </p:spPr>
      </p:pic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506994" y="804175"/>
            <a:ext cx="8193874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b="1" dirty="0">
                <a:solidFill>
                  <a:schemeClr val="accent1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Creates application inventory</a:t>
            </a:r>
            <a:r>
              <a:rPr lang="en-US" sz="1400" dirty="0">
                <a:solidFill>
                  <a:schemeClr val="bg1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assesses modernization effort and </a:t>
            </a:r>
            <a:r>
              <a:rPr lang="en-US" sz="1400" b="1" dirty="0">
                <a:solidFill>
                  <a:schemeClr val="accent1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provides insights and guidance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…</a:t>
            </a:r>
            <a:endParaRPr lang="en-US" sz="1400" dirty="0">
              <a:solidFill>
                <a:srgbClr val="FFC000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354" y="1748385"/>
            <a:ext cx="157001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Simple</a:t>
            </a:r>
            <a:r>
              <a:rPr lang="en-US" sz="1013" dirty="0"/>
              <a:t>: </a:t>
            </a:r>
          </a:p>
          <a:p>
            <a:r>
              <a:rPr lang="en-US" sz="1013" dirty="0"/>
              <a:t>No code changes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352" y="2828028"/>
            <a:ext cx="1570017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Moderate</a:t>
            </a:r>
            <a:r>
              <a:rPr lang="en-US" sz="1013" dirty="0"/>
              <a:t>: </a:t>
            </a:r>
          </a:p>
          <a:p>
            <a:r>
              <a:rPr lang="en-US" sz="1013" dirty="0"/>
              <a:t>Some refactoring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692" y="3712089"/>
            <a:ext cx="1870618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b="1" dirty="0"/>
              <a:t>Complex</a:t>
            </a:r>
            <a:r>
              <a:rPr lang="en-US" sz="1013" dirty="0"/>
              <a:t>: </a:t>
            </a:r>
          </a:p>
          <a:p>
            <a:r>
              <a:rPr lang="en-US" sz="1013" dirty="0"/>
              <a:t>May decide to run </a:t>
            </a:r>
            <a:br>
              <a:rPr lang="en-US" sz="1013" dirty="0"/>
            </a:br>
            <a:r>
              <a:rPr lang="en-US" sz="1013" dirty="0"/>
              <a:t>in WAS/</a:t>
            </a:r>
            <a:r>
              <a:rPr lang="en-US" sz="1013" dirty="0" err="1"/>
              <a:t>JBoss</a:t>
            </a:r>
            <a:r>
              <a:rPr lang="en-US" sz="1013" dirty="0"/>
              <a:t> in VMs before re-engineering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2092658" y="2934714"/>
            <a:ext cx="23536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92657" y="2032924"/>
            <a:ext cx="0" cy="901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1760370" y="2024972"/>
            <a:ext cx="332288" cy="79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1760370" y="3349298"/>
            <a:ext cx="2685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1754892" y="3836506"/>
            <a:ext cx="2691378" cy="12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DD09E5A-F35B-1044-9E22-8D3E1E888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20633602-A146-7044-8C95-2CEB9AD17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4" cy="166687"/>
          </a:xfrm>
        </p:spPr>
        <p:txBody>
          <a:bodyPr/>
          <a:lstStyle/>
          <a:p>
            <a:r>
              <a:rPr lang="en-US" sz="800" dirty="0"/>
              <a:t>IBM </a:t>
            </a:r>
            <a:r>
              <a:rPr lang="en-US" sz="800" dirty="0">
                <a:latin typeface="+mj-lt"/>
              </a:rPr>
              <a:t>Developer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3B0E3FC-35E5-E247-B72C-B2DE47F3928B}"/>
              </a:ext>
            </a:extLst>
          </p:cNvPr>
          <p:cNvSpPr txBox="1">
            <a:spLocks/>
          </p:cNvSpPr>
          <p:nvPr/>
        </p:nvSpPr>
        <p:spPr>
          <a:xfrm>
            <a:off x="223499" y="202708"/>
            <a:ext cx="6405770" cy="3810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800"/>
              </a:spcAft>
              <a:defRPr sz="2400" b="0" i="0">
                <a:solidFill>
                  <a:schemeClr val="tx1"/>
                </a:solidFill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69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200" kern="0" dirty="0"/>
              <a:t>IBM Transformation Advisor</a:t>
            </a:r>
          </a:p>
        </p:txBody>
      </p:sp>
    </p:spTree>
    <p:extLst>
      <p:ext uri="{BB962C8B-B14F-4D97-AF65-F5344CB8AC3E}">
        <p14:creationId xmlns:p14="http://schemas.microsoft.com/office/powerpoint/2010/main" val="2491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60AA6070-8204-B647-8FBA-A0363F04048F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B34CB63A-D7A5-A14D-9886-367AA5348DE9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261DC44C-725E-304E-9BD1-240474308130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" id="{F0F684DF-5C9B-B74B-B074-54CDEC0F049F}" vid="{9EB79215-B945-9540-A9B5-9A4DED7B5B7B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68</TotalTime>
  <Words>624</Words>
  <Application>Microsoft Macintosh PowerPoint</Application>
  <PresentationFormat>On-screen Show (16:9)</PresentationFormat>
  <Paragraphs>131</Paragraphs>
  <Slides>12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.AppleSystemUIFont</vt:lpstr>
      <vt:lpstr>Arial</vt:lpstr>
      <vt:lpstr>Calibri</vt:lpstr>
      <vt:lpstr>HelvNeue Light for IBM</vt:lpstr>
      <vt:lpstr>IBM Plex Mono Light</vt:lpstr>
      <vt:lpstr>IBM Plex Mono SemiBold</vt:lpstr>
      <vt:lpstr>IBM Plex Sans</vt:lpstr>
      <vt:lpstr>IBM Plex Sans Bold</vt:lpstr>
      <vt:lpstr>IBM Plex Sans Light</vt:lpstr>
      <vt:lpstr>IBM Plex Sans SemiBold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App Modernization – Migration approaches   WW Developer Advocacy</vt:lpstr>
      <vt:lpstr>Moving apps to modern architectures starts with planning</vt:lpstr>
      <vt:lpstr>Assessment for each legacy app</vt:lpstr>
      <vt:lpstr>The three ways to migrate…</vt:lpstr>
      <vt:lpstr>Replatform example</vt:lpstr>
      <vt:lpstr>Repackage to “macroservices” </vt:lpstr>
      <vt:lpstr>Refactor using the Strangler Pattern</vt:lpstr>
      <vt:lpstr>PowerPoint Presentation</vt:lpstr>
      <vt:lpstr>PowerPoint Presentation</vt:lpstr>
      <vt:lpstr>Transformation Adviser automates simple migrations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Modernization – Migration approaches   WW Developer Advocate Team</dc:title>
  <dc:creator>Tim Robinson</dc:creator>
  <cp:lastModifiedBy>Tim Robinson</cp:lastModifiedBy>
  <cp:revision>10</cp:revision>
  <cp:lastPrinted>2018-10-05T17:04:41Z</cp:lastPrinted>
  <dcterms:created xsi:type="dcterms:W3CDTF">2019-09-26T23:34:25Z</dcterms:created>
  <dcterms:modified xsi:type="dcterms:W3CDTF">2019-09-27T00:43:07Z</dcterms:modified>
</cp:coreProperties>
</file>